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15" autoAdjust="0"/>
    <p:restoredTop sz="94660"/>
  </p:normalViewPr>
  <p:slideViewPr>
    <p:cSldViewPr snapToGrid="0">
      <p:cViewPr varScale="1">
        <p:scale>
          <a:sx n="89" d="100"/>
          <a:sy n="89" d="100"/>
        </p:scale>
        <p:origin x="12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E682CC8-2E42-4078-BEAC-CEE29E847047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l-GR"/>
        </a:p>
      </dgm:t>
    </dgm:pt>
    <dgm:pt modelId="{5FEA028D-2D75-4CFA-B48D-1E6F74FE967C}">
      <dgm:prSet phldrT="[Κείμενο]" custT="1"/>
      <dgm:spPr>
        <a:solidFill>
          <a:schemeClr val="tx2"/>
        </a:solidFill>
        <a:ln>
          <a:solidFill>
            <a:schemeClr val="bg1"/>
          </a:solidFill>
        </a:ln>
      </dgm:spPr>
      <dgm:t>
        <a:bodyPr/>
        <a:lstStyle/>
        <a:p>
          <a:r>
            <a:rPr lang="el-GR" sz="3200" dirty="0" err="1">
              <a:solidFill>
                <a:schemeClr val="bg2"/>
              </a:solidFill>
            </a:rPr>
            <a:t>βαρυτική</a:t>
          </a:r>
          <a:r>
            <a:rPr lang="el-GR" sz="3200" dirty="0">
              <a:solidFill>
                <a:schemeClr val="bg2"/>
              </a:solidFill>
            </a:rPr>
            <a:t> ακτινοβολία</a:t>
          </a:r>
        </a:p>
      </dgm:t>
    </dgm:pt>
    <dgm:pt modelId="{A5E17A87-1F99-47F4-BA84-4C969B7644E5}" type="parTrans" cxnId="{4FD6003A-B557-4CB1-AB94-CABCC33DA4A7}">
      <dgm:prSet/>
      <dgm:spPr/>
      <dgm:t>
        <a:bodyPr/>
        <a:lstStyle/>
        <a:p>
          <a:endParaRPr lang="el-GR"/>
        </a:p>
      </dgm:t>
    </dgm:pt>
    <dgm:pt modelId="{19C53115-AEE5-48A9-933A-7B84A8145D9E}" type="sibTrans" cxnId="{4FD6003A-B557-4CB1-AB94-CABCC33DA4A7}">
      <dgm:prSet/>
      <dgm:spPr/>
      <dgm:t>
        <a:bodyPr/>
        <a:lstStyle/>
        <a:p>
          <a:endParaRPr lang="el-GR"/>
        </a:p>
      </dgm:t>
    </dgm:pt>
    <dgm:pt modelId="{C65AAB3C-FBE8-49A8-9E11-EBA790070318}">
      <dgm:prSet phldrT="[Κείμενο]" custT="1"/>
      <dgm:spPr>
        <a:solidFill>
          <a:schemeClr val="tx2"/>
        </a:solidFill>
      </dgm:spPr>
      <dgm:t>
        <a:bodyPr/>
        <a:lstStyle/>
        <a:p>
          <a:r>
            <a:rPr lang="el-GR" sz="3200" dirty="0">
              <a:solidFill>
                <a:schemeClr val="bg2"/>
              </a:solidFill>
            </a:rPr>
            <a:t>μαύρες τρύπες</a:t>
          </a:r>
        </a:p>
      </dgm:t>
    </dgm:pt>
    <dgm:pt modelId="{8C7C9B8F-A08A-4F82-ACC1-52A7D2EB8828}" type="parTrans" cxnId="{D53C6AF9-03ED-434B-863C-0BEC09BC942D}">
      <dgm:prSet/>
      <dgm:spPr/>
      <dgm:t>
        <a:bodyPr/>
        <a:lstStyle/>
        <a:p>
          <a:endParaRPr lang="el-GR"/>
        </a:p>
      </dgm:t>
    </dgm:pt>
    <dgm:pt modelId="{D33049EE-5218-44FF-A797-B3CE32369848}" type="sibTrans" cxnId="{D53C6AF9-03ED-434B-863C-0BEC09BC942D}">
      <dgm:prSet/>
      <dgm:spPr/>
      <dgm:t>
        <a:bodyPr/>
        <a:lstStyle/>
        <a:p>
          <a:endParaRPr lang="el-GR"/>
        </a:p>
      </dgm:t>
    </dgm:pt>
    <dgm:pt modelId="{5C3B9F88-D66E-49B1-9BC1-F427FDB83606}">
      <dgm:prSet phldrT="[Κείμενο]" custT="1"/>
      <dgm:spPr>
        <a:solidFill>
          <a:schemeClr val="tx2"/>
        </a:solidFill>
      </dgm:spPr>
      <dgm:t>
        <a:bodyPr/>
        <a:lstStyle/>
        <a:p>
          <a:r>
            <a:rPr lang="el-GR" sz="3200" dirty="0">
              <a:solidFill>
                <a:schemeClr val="bg2"/>
              </a:solidFill>
            </a:rPr>
            <a:t>καμπύλωση του φωτός</a:t>
          </a:r>
        </a:p>
      </dgm:t>
    </dgm:pt>
    <dgm:pt modelId="{02ED99DE-1950-42CC-8FA1-980898822731}" type="parTrans" cxnId="{30E4FF31-794E-42CB-B055-97DF8D109229}">
      <dgm:prSet/>
      <dgm:spPr/>
      <dgm:t>
        <a:bodyPr/>
        <a:lstStyle/>
        <a:p>
          <a:endParaRPr lang="el-GR"/>
        </a:p>
      </dgm:t>
    </dgm:pt>
    <dgm:pt modelId="{E9536D89-6B94-4405-8AC6-4534DD92B2CB}" type="sibTrans" cxnId="{30E4FF31-794E-42CB-B055-97DF8D109229}">
      <dgm:prSet/>
      <dgm:spPr/>
      <dgm:t>
        <a:bodyPr/>
        <a:lstStyle/>
        <a:p>
          <a:endParaRPr lang="el-GR"/>
        </a:p>
      </dgm:t>
    </dgm:pt>
    <dgm:pt modelId="{556D16A1-C5B6-42BE-8B10-B054CE702899}">
      <dgm:prSet phldrT="[Κείμενο]" custT="1"/>
      <dgm:spPr>
        <a:solidFill>
          <a:schemeClr val="tx2"/>
        </a:solidFill>
      </dgm:spPr>
      <dgm:t>
        <a:bodyPr/>
        <a:lstStyle/>
        <a:p>
          <a:r>
            <a:rPr lang="el-GR" sz="3200" dirty="0" err="1">
              <a:solidFill>
                <a:schemeClr val="bg2"/>
              </a:solidFill>
            </a:rPr>
            <a:t>βαρυτική</a:t>
          </a:r>
          <a:r>
            <a:rPr lang="el-GR" sz="3200" dirty="0">
              <a:solidFill>
                <a:schemeClr val="bg2"/>
              </a:solidFill>
            </a:rPr>
            <a:t> ερυθρά μετατόπιση</a:t>
          </a:r>
        </a:p>
      </dgm:t>
    </dgm:pt>
    <dgm:pt modelId="{CE60D58E-814B-43E8-B28B-E66FE0CB0BEA}" type="parTrans" cxnId="{DB0702C2-3CF5-4689-8FB4-12285E4F9BDB}">
      <dgm:prSet/>
      <dgm:spPr/>
      <dgm:t>
        <a:bodyPr/>
        <a:lstStyle/>
        <a:p>
          <a:endParaRPr lang="el-GR"/>
        </a:p>
      </dgm:t>
    </dgm:pt>
    <dgm:pt modelId="{AE6C8EF7-517F-4D07-8C15-7149E7A9FFA9}" type="sibTrans" cxnId="{DB0702C2-3CF5-4689-8FB4-12285E4F9BDB}">
      <dgm:prSet/>
      <dgm:spPr/>
      <dgm:t>
        <a:bodyPr/>
        <a:lstStyle/>
        <a:p>
          <a:endParaRPr lang="el-GR"/>
        </a:p>
      </dgm:t>
    </dgm:pt>
    <dgm:pt modelId="{E6A8DC37-CF49-48C8-9FD6-9F4D42BFAA28}">
      <dgm:prSet phldrT="[Κείμενο]" custT="1"/>
      <dgm:spPr>
        <a:solidFill>
          <a:schemeClr val="tx2"/>
        </a:solidFill>
      </dgm:spPr>
      <dgm:t>
        <a:bodyPr/>
        <a:lstStyle/>
        <a:p>
          <a:r>
            <a:rPr lang="el-GR" sz="3200" dirty="0">
              <a:solidFill>
                <a:schemeClr val="bg2"/>
              </a:solidFill>
            </a:rPr>
            <a:t>διαστελλόμενο σύμπαν </a:t>
          </a:r>
        </a:p>
      </dgm:t>
    </dgm:pt>
    <dgm:pt modelId="{BBF70D3F-1984-408A-A123-4AB110F8C5C1}" type="parTrans" cxnId="{483AD443-16A5-4A08-9A0D-359B7222D6EC}">
      <dgm:prSet/>
      <dgm:spPr/>
      <dgm:t>
        <a:bodyPr/>
        <a:lstStyle/>
        <a:p>
          <a:endParaRPr lang="el-GR"/>
        </a:p>
      </dgm:t>
    </dgm:pt>
    <dgm:pt modelId="{E95AB142-AC28-4566-8838-EC4AFD14AB5A}" type="sibTrans" cxnId="{483AD443-16A5-4A08-9A0D-359B7222D6EC}">
      <dgm:prSet/>
      <dgm:spPr/>
      <dgm:t>
        <a:bodyPr/>
        <a:lstStyle/>
        <a:p>
          <a:endParaRPr lang="el-GR"/>
        </a:p>
      </dgm:t>
    </dgm:pt>
    <dgm:pt modelId="{807E15B9-03C7-417D-8F30-D5248E2B29FB}" type="pres">
      <dgm:prSet presAssocID="{1E682CC8-2E42-4078-BEAC-CEE29E847047}" presName="diagram" presStyleCnt="0">
        <dgm:presLayoutVars>
          <dgm:dir/>
          <dgm:resizeHandles val="exact"/>
        </dgm:presLayoutVars>
      </dgm:prSet>
      <dgm:spPr/>
    </dgm:pt>
    <dgm:pt modelId="{D3CFAFDA-5B53-4979-A177-EE15A37C9072}" type="pres">
      <dgm:prSet presAssocID="{5FEA028D-2D75-4CFA-B48D-1E6F74FE967C}" presName="node" presStyleLbl="node1" presStyleIdx="0" presStyleCnt="5" custScaleX="96202" custLinFactNeighborX="770" custLinFactNeighborY="-719">
        <dgm:presLayoutVars>
          <dgm:bulletEnabled val="1"/>
        </dgm:presLayoutVars>
      </dgm:prSet>
      <dgm:spPr/>
    </dgm:pt>
    <dgm:pt modelId="{30000ECE-7222-48C9-92C1-672EDCB5301B}" type="pres">
      <dgm:prSet presAssocID="{19C53115-AEE5-48A9-933A-7B84A8145D9E}" presName="sibTrans" presStyleCnt="0"/>
      <dgm:spPr/>
    </dgm:pt>
    <dgm:pt modelId="{9081AF6E-B34C-4D1F-A4EB-2669A8FDB2AC}" type="pres">
      <dgm:prSet presAssocID="{C65AAB3C-FBE8-49A8-9E11-EBA790070318}" presName="node" presStyleLbl="node1" presStyleIdx="1" presStyleCnt="5">
        <dgm:presLayoutVars>
          <dgm:bulletEnabled val="1"/>
        </dgm:presLayoutVars>
      </dgm:prSet>
      <dgm:spPr/>
    </dgm:pt>
    <dgm:pt modelId="{B8135273-BD22-4802-AA0D-6B84A73F23F0}" type="pres">
      <dgm:prSet presAssocID="{D33049EE-5218-44FF-A797-B3CE32369848}" presName="sibTrans" presStyleCnt="0"/>
      <dgm:spPr/>
    </dgm:pt>
    <dgm:pt modelId="{70A66605-12BC-4D0F-9A6F-ACC4DD46FF70}" type="pres">
      <dgm:prSet presAssocID="{5C3B9F88-D66E-49B1-9BC1-F427FDB83606}" presName="node" presStyleLbl="node1" presStyleIdx="2" presStyleCnt="5">
        <dgm:presLayoutVars>
          <dgm:bulletEnabled val="1"/>
        </dgm:presLayoutVars>
      </dgm:prSet>
      <dgm:spPr/>
    </dgm:pt>
    <dgm:pt modelId="{31DB44A7-17D8-408A-8E26-A2CA1B06748E}" type="pres">
      <dgm:prSet presAssocID="{E9536D89-6B94-4405-8AC6-4534DD92B2CB}" presName="sibTrans" presStyleCnt="0"/>
      <dgm:spPr/>
    </dgm:pt>
    <dgm:pt modelId="{67B6F4EF-F169-4099-BA6B-A20E833F7000}" type="pres">
      <dgm:prSet presAssocID="{556D16A1-C5B6-42BE-8B10-B054CE702899}" presName="node" presStyleLbl="node1" presStyleIdx="3" presStyleCnt="5">
        <dgm:presLayoutVars>
          <dgm:bulletEnabled val="1"/>
        </dgm:presLayoutVars>
      </dgm:prSet>
      <dgm:spPr/>
    </dgm:pt>
    <dgm:pt modelId="{897A4BA3-39B7-44B9-AF6D-3CE27B51FE0E}" type="pres">
      <dgm:prSet presAssocID="{AE6C8EF7-517F-4D07-8C15-7149E7A9FFA9}" presName="sibTrans" presStyleCnt="0"/>
      <dgm:spPr/>
    </dgm:pt>
    <dgm:pt modelId="{A55DABB7-486C-443C-9105-8018AA99BCE0}" type="pres">
      <dgm:prSet presAssocID="{E6A8DC37-CF49-48C8-9FD6-9F4D42BFAA28}" presName="node" presStyleLbl="node1" presStyleIdx="4" presStyleCnt="5">
        <dgm:presLayoutVars>
          <dgm:bulletEnabled val="1"/>
        </dgm:presLayoutVars>
      </dgm:prSet>
      <dgm:spPr/>
    </dgm:pt>
  </dgm:ptLst>
  <dgm:cxnLst>
    <dgm:cxn modelId="{30E4FF31-794E-42CB-B055-97DF8D109229}" srcId="{1E682CC8-2E42-4078-BEAC-CEE29E847047}" destId="{5C3B9F88-D66E-49B1-9BC1-F427FDB83606}" srcOrd="2" destOrd="0" parTransId="{02ED99DE-1950-42CC-8FA1-980898822731}" sibTransId="{E9536D89-6B94-4405-8AC6-4534DD92B2CB}"/>
    <dgm:cxn modelId="{4FD6003A-B557-4CB1-AB94-CABCC33DA4A7}" srcId="{1E682CC8-2E42-4078-BEAC-CEE29E847047}" destId="{5FEA028D-2D75-4CFA-B48D-1E6F74FE967C}" srcOrd="0" destOrd="0" parTransId="{A5E17A87-1F99-47F4-BA84-4C969B7644E5}" sibTransId="{19C53115-AEE5-48A9-933A-7B84A8145D9E}"/>
    <dgm:cxn modelId="{A54E6160-7902-4F8B-B01F-8B8993E73348}" type="presOf" srcId="{E6A8DC37-CF49-48C8-9FD6-9F4D42BFAA28}" destId="{A55DABB7-486C-443C-9105-8018AA99BCE0}" srcOrd="0" destOrd="0" presId="urn:microsoft.com/office/officeart/2005/8/layout/default"/>
    <dgm:cxn modelId="{483AD443-16A5-4A08-9A0D-359B7222D6EC}" srcId="{1E682CC8-2E42-4078-BEAC-CEE29E847047}" destId="{E6A8DC37-CF49-48C8-9FD6-9F4D42BFAA28}" srcOrd="4" destOrd="0" parTransId="{BBF70D3F-1984-408A-A123-4AB110F8C5C1}" sibTransId="{E95AB142-AC28-4566-8838-EC4AFD14AB5A}"/>
    <dgm:cxn modelId="{B8E0F044-A0E7-410E-B49E-C47FE4B49F68}" type="presOf" srcId="{5C3B9F88-D66E-49B1-9BC1-F427FDB83606}" destId="{70A66605-12BC-4D0F-9A6F-ACC4DD46FF70}" srcOrd="0" destOrd="0" presId="urn:microsoft.com/office/officeart/2005/8/layout/default"/>
    <dgm:cxn modelId="{2293CA71-AAA2-456F-8146-C7734C3EAAB8}" type="presOf" srcId="{556D16A1-C5B6-42BE-8B10-B054CE702899}" destId="{67B6F4EF-F169-4099-BA6B-A20E833F7000}" srcOrd="0" destOrd="0" presId="urn:microsoft.com/office/officeart/2005/8/layout/default"/>
    <dgm:cxn modelId="{DB0702C2-3CF5-4689-8FB4-12285E4F9BDB}" srcId="{1E682CC8-2E42-4078-BEAC-CEE29E847047}" destId="{556D16A1-C5B6-42BE-8B10-B054CE702899}" srcOrd="3" destOrd="0" parTransId="{CE60D58E-814B-43E8-B28B-E66FE0CB0BEA}" sibTransId="{AE6C8EF7-517F-4D07-8C15-7149E7A9FFA9}"/>
    <dgm:cxn modelId="{33290CCF-4E3A-4B27-85B1-7F9DBACEA6ED}" type="presOf" srcId="{1E682CC8-2E42-4078-BEAC-CEE29E847047}" destId="{807E15B9-03C7-417D-8F30-D5248E2B29FB}" srcOrd="0" destOrd="0" presId="urn:microsoft.com/office/officeart/2005/8/layout/default"/>
    <dgm:cxn modelId="{CFC213F4-E11F-48EB-AC50-D8FDC147A5BB}" type="presOf" srcId="{5FEA028D-2D75-4CFA-B48D-1E6F74FE967C}" destId="{D3CFAFDA-5B53-4979-A177-EE15A37C9072}" srcOrd="0" destOrd="0" presId="urn:microsoft.com/office/officeart/2005/8/layout/default"/>
    <dgm:cxn modelId="{D04391F7-ACE6-45A2-B284-949FB8F5E1B0}" type="presOf" srcId="{C65AAB3C-FBE8-49A8-9E11-EBA790070318}" destId="{9081AF6E-B34C-4D1F-A4EB-2669A8FDB2AC}" srcOrd="0" destOrd="0" presId="urn:microsoft.com/office/officeart/2005/8/layout/default"/>
    <dgm:cxn modelId="{D53C6AF9-03ED-434B-863C-0BEC09BC942D}" srcId="{1E682CC8-2E42-4078-BEAC-CEE29E847047}" destId="{C65AAB3C-FBE8-49A8-9E11-EBA790070318}" srcOrd="1" destOrd="0" parTransId="{8C7C9B8F-A08A-4F82-ACC1-52A7D2EB8828}" sibTransId="{D33049EE-5218-44FF-A797-B3CE32369848}"/>
    <dgm:cxn modelId="{797CB8F8-0235-4E40-BBB2-87F58A9A1A7E}" type="presParOf" srcId="{807E15B9-03C7-417D-8F30-D5248E2B29FB}" destId="{D3CFAFDA-5B53-4979-A177-EE15A37C9072}" srcOrd="0" destOrd="0" presId="urn:microsoft.com/office/officeart/2005/8/layout/default"/>
    <dgm:cxn modelId="{3C3F71D5-F59B-4B80-91DF-4A2F02E2D624}" type="presParOf" srcId="{807E15B9-03C7-417D-8F30-D5248E2B29FB}" destId="{30000ECE-7222-48C9-92C1-672EDCB5301B}" srcOrd="1" destOrd="0" presId="urn:microsoft.com/office/officeart/2005/8/layout/default"/>
    <dgm:cxn modelId="{78F1E4A3-6EF6-453B-9B9B-7DB2083DBDF9}" type="presParOf" srcId="{807E15B9-03C7-417D-8F30-D5248E2B29FB}" destId="{9081AF6E-B34C-4D1F-A4EB-2669A8FDB2AC}" srcOrd="2" destOrd="0" presId="urn:microsoft.com/office/officeart/2005/8/layout/default"/>
    <dgm:cxn modelId="{CD66AC02-08A1-4FBF-9CF9-9D4027266C17}" type="presParOf" srcId="{807E15B9-03C7-417D-8F30-D5248E2B29FB}" destId="{B8135273-BD22-4802-AA0D-6B84A73F23F0}" srcOrd="3" destOrd="0" presId="urn:microsoft.com/office/officeart/2005/8/layout/default"/>
    <dgm:cxn modelId="{BA0DBBEE-BFED-4696-B9DE-01D92C6D7434}" type="presParOf" srcId="{807E15B9-03C7-417D-8F30-D5248E2B29FB}" destId="{70A66605-12BC-4D0F-9A6F-ACC4DD46FF70}" srcOrd="4" destOrd="0" presId="urn:microsoft.com/office/officeart/2005/8/layout/default"/>
    <dgm:cxn modelId="{39EEFE6E-400F-4B29-9A0D-3F5327BCA774}" type="presParOf" srcId="{807E15B9-03C7-417D-8F30-D5248E2B29FB}" destId="{31DB44A7-17D8-408A-8E26-A2CA1B06748E}" srcOrd="5" destOrd="0" presId="urn:microsoft.com/office/officeart/2005/8/layout/default"/>
    <dgm:cxn modelId="{B5B8A0B4-39A1-4146-A8E8-DC9565CAEDD1}" type="presParOf" srcId="{807E15B9-03C7-417D-8F30-D5248E2B29FB}" destId="{67B6F4EF-F169-4099-BA6B-A20E833F7000}" srcOrd="6" destOrd="0" presId="urn:microsoft.com/office/officeart/2005/8/layout/default"/>
    <dgm:cxn modelId="{41E28A92-FA9D-4916-A340-7C71857E2B84}" type="presParOf" srcId="{807E15B9-03C7-417D-8F30-D5248E2B29FB}" destId="{897A4BA3-39B7-44B9-AF6D-3CE27B51FE0E}" srcOrd="7" destOrd="0" presId="urn:microsoft.com/office/officeart/2005/8/layout/default"/>
    <dgm:cxn modelId="{8480235F-6062-44C3-8278-C8982AA818B9}" type="presParOf" srcId="{807E15B9-03C7-417D-8F30-D5248E2B29FB}" destId="{A55DABB7-486C-443C-9105-8018AA99BCE0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3CFAFDA-5B53-4979-A177-EE15A37C9072}">
      <dsp:nvSpPr>
        <dsp:cNvPr id="0" name=""/>
        <dsp:cNvSpPr/>
      </dsp:nvSpPr>
      <dsp:spPr>
        <a:xfrm>
          <a:off x="161365" y="0"/>
          <a:ext cx="2688838" cy="1676995"/>
        </a:xfrm>
        <a:prstGeom prst="rect">
          <a:avLst/>
        </a:prstGeom>
        <a:solidFill>
          <a:schemeClr val="tx2"/>
        </a:solidFill>
        <a:ln w="12700" cap="flat" cmpd="sng" algn="ctr">
          <a:solidFill>
            <a:schemeClr val="bg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3200" kern="1200" dirty="0" err="1">
              <a:solidFill>
                <a:schemeClr val="bg2"/>
              </a:solidFill>
            </a:rPr>
            <a:t>βαρυτική</a:t>
          </a:r>
          <a:r>
            <a:rPr lang="el-GR" sz="3200" kern="1200" dirty="0">
              <a:solidFill>
                <a:schemeClr val="bg2"/>
              </a:solidFill>
            </a:rPr>
            <a:t> ακτινοβολία</a:t>
          </a:r>
        </a:p>
      </dsp:txBody>
      <dsp:txXfrm>
        <a:off x="161365" y="0"/>
        <a:ext cx="2688838" cy="1676995"/>
      </dsp:txXfrm>
    </dsp:sp>
    <dsp:sp modelId="{9081AF6E-B34C-4D1F-A4EB-2669A8FDB2AC}">
      <dsp:nvSpPr>
        <dsp:cNvPr id="0" name=""/>
        <dsp:cNvSpPr/>
      </dsp:nvSpPr>
      <dsp:spPr>
        <a:xfrm>
          <a:off x="3108181" y="1297"/>
          <a:ext cx="2794992" cy="1676995"/>
        </a:xfrm>
        <a:prstGeom prst="rect">
          <a:avLst/>
        </a:prstGeom>
        <a:solidFill>
          <a:schemeClr val="tx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3200" kern="1200" dirty="0">
              <a:solidFill>
                <a:schemeClr val="bg2"/>
              </a:solidFill>
            </a:rPr>
            <a:t>μαύρες τρύπες</a:t>
          </a:r>
        </a:p>
      </dsp:txBody>
      <dsp:txXfrm>
        <a:off x="3108181" y="1297"/>
        <a:ext cx="2794992" cy="1676995"/>
      </dsp:txXfrm>
    </dsp:sp>
    <dsp:sp modelId="{70A66605-12BC-4D0F-9A6F-ACC4DD46FF70}">
      <dsp:nvSpPr>
        <dsp:cNvPr id="0" name=""/>
        <dsp:cNvSpPr/>
      </dsp:nvSpPr>
      <dsp:spPr>
        <a:xfrm>
          <a:off x="6182672" y="1297"/>
          <a:ext cx="2794992" cy="1676995"/>
        </a:xfrm>
        <a:prstGeom prst="rect">
          <a:avLst/>
        </a:prstGeom>
        <a:solidFill>
          <a:schemeClr val="tx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3200" kern="1200" dirty="0">
              <a:solidFill>
                <a:schemeClr val="bg2"/>
              </a:solidFill>
            </a:rPr>
            <a:t>καμπύλωση του φωτός</a:t>
          </a:r>
        </a:p>
      </dsp:txBody>
      <dsp:txXfrm>
        <a:off x="6182672" y="1297"/>
        <a:ext cx="2794992" cy="1676995"/>
      </dsp:txXfrm>
    </dsp:sp>
    <dsp:sp modelId="{67B6F4EF-F169-4099-BA6B-A20E833F7000}">
      <dsp:nvSpPr>
        <dsp:cNvPr id="0" name=""/>
        <dsp:cNvSpPr/>
      </dsp:nvSpPr>
      <dsp:spPr>
        <a:xfrm>
          <a:off x="9257164" y="1297"/>
          <a:ext cx="2794992" cy="1676995"/>
        </a:xfrm>
        <a:prstGeom prst="rect">
          <a:avLst/>
        </a:prstGeom>
        <a:solidFill>
          <a:schemeClr val="tx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3200" kern="1200" dirty="0" err="1">
              <a:solidFill>
                <a:schemeClr val="bg2"/>
              </a:solidFill>
            </a:rPr>
            <a:t>βαρυτική</a:t>
          </a:r>
          <a:r>
            <a:rPr lang="el-GR" sz="3200" kern="1200" dirty="0">
              <a:solidFill>
                <a:schemeClr val="bg2"/>
              </a:solidFill>
            </a:rPr>
            <a:t> ερυθρά μετατόπιση</a:t>
          </a:r>
        </a:p>
      </dsp:txBody>
      <dsp:txXfrm>
        <a:off x="9257164" y="1297"/>
        <a:ext cx="2794992" cy="1676995"/>
      </dsp:txXfrm>
    </dsp:sp>
    <dsp:sp modelId="{A55DABB7-486C-443C-9105-8018AA99BCE0}">
      <dsp:nvSpPr>
        <dsp:cNvPr id="0" name=""/>
        <dsp:cNvSpPr/>
      </dsp:nvSpPr>
      <dsp:spPr>
        <a:xfrm>
          <a:off x="4698503" y="1957791"/>
          <a:ext cx="2794992" cy="1676995"/>
        </a:xfrm>
        <a:prstGeom prst="rect">
          <a:avLst/>
        </a:prstGeom>
        <a:solidFill>
          <a:schemeClr val="tx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3200" kern="1200" dirty="0">
              <a:solidFill>
                <a:schemeClr val="bg2"/>
              </a:solidFill>
            </a:rPr>
            <a:t>διαστελλόμενο σύμπαν </a:t>
          </a:r>
        </a:p>
      </dsp:txBody>
      <dsp:txXfrm>
        <a:off x="4698503" y="1957791"/>
        <a:ext cx="2794992" cy="167699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κεφαλίδας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Θέση ημερομηνίας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2D84F6-3BEA-4A0E-BD00-FE15E9F33D40}" type="datetimeFigureOut">
              <a:rPr lang="el-GR" smtClean="0"/>
              <a:t>23/4/2018</a:t>
            </a:fld>
            <a:endParaRPr lang="el-GR"/>
          </a:p>
        </p:txBody>
      </p:sp>
      <p:sp>
        <p:nvSpPr>
          <p:cNvPr id="4" name="Θέση εικόνας διαφάνειας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Θέση σημειώσεων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ECA0E9-4F97-4DAE-9A9F-15D1B4BD57B8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1979743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Διαφάνεια τίτλου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Θέση υποσέλιδου 4">
            <a:extLst>
              <a:ext uri="{FF2B5EF4-FFF2-40B4-BE49-F238E27FC236}">
                <a16:creationId xmlns:a16="http://schemas.microsoft.com/office/drawing/2014/main" id="{B1B7393F-60D0-4A5F-B633-1B1408F873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800"/>
            </a:lvl1pPr>
          </a:lstStyle>
          <a:p>
            <a:r>
              <a:rPr lang="el-GR" dirty="0"/>
              <a:t>Η ΒΑΡΥΤΗΤΑ</a:t>
            </a:r>
          </a:p>
        </p:txBody>
      </p:sp>
      <p:sp>
        <p:nvSpPr>
          <p:cNvPr id="6" name="Θέση αριθμού διαφάνειας 5">
            <a:extLst>
              <a:ext uri="{FF2B5EF4-FFF2-40B4-BE49-F238E27FC236}">
                <a16:creationId xmlns:a16="http://schemas.microsoft.com/office/drawing/2014/main" id="{16D930DA-653B-48B0-B2AE-06ECB67905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l-GR" dirty="0"/>
              <a:t>1</a:t>
            </a:r>
          </a:p>
        </p:txBody>
      </p:sp>
      <p:pic>
        <p:nvPicPr>
          <p:cNvPr id="7" name="Εικόνα 6">
            <a:extLst>
              <a:ext uri="{FF2B5EF4-FFF2-40B4-BE49-F238E27FC236}">
                <a16:creationId xmlns:a16="http://schemas.microsoft.com/office/drawing/2014/main" id="{3F2DCC76-7CFD-4342-BC5F-95E7CE5D1ED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56" y="5464886"/>
            <a:ext cx="2094280" cy="1440102"/>
          </a:xfrm>
          <a:prstGeom prst="rect">
            <a:avLst/>
          </a:prstGeom>
        </p:spPr>
      </p:pic>
      <p:pic>
        <p:nvPicPr>
          <p:cNvPr id="1026" name="Picture 2" descr="Î£ÏÎµÏÎ¹ÎºÎ® ÎµÎ¹ÎºÏÎ½Î±">
            <a:extLst>
              <a:ext uri="{FF2B5EF4-FFF2-40B4-BE49-F238E27FC236}">
                <a16:creationId xmlns:a16="http://schemas.microsoft.com/office/drawing/2014/main" id="{B74A44C4-71CD-43FD-B437-1DB33D96390F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13" y="8296"/>
            <a:ext cx="1941591" cy="11858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B1527FB-4F8B-49EF-AB26-49251EBEBF96}"/>
              </a:ext>
            </a:extLst>
          </p:cNvPr>
          <p:cNvSpPr txBox="1"/>
          <p:nvPr userDrawn="1"/>
        </p:nvSpPr>
        <p:spPr>
          <a:xfrm>
            <a:off x="1954301" y="51962"/>
            <a:ext cx="36934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400" i="1" dirty="0"/>
              <a:t>Παιδαγωγικό Τμήμα Δημοτικής Εκπαίδευσης</a:t>
            </a:r>
          </a:p>
        </p:txBody>
      </p:sp>
    </p:spTree>
    <p:extLst>
      <p:ext uri="{BB962C8B-B14F-4D97-AF65-F5344CB8AC3E}">
        <p14:creationId xmlns:p14="http://schemas.microsoft.com/office/powerpoint/2010/main" val="59938980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D45FB494-9847-4CEA-A2B7-B3178F8124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Θέση κατακόρυφου κειμένου 2">
            <a:extLst>
              <a:ext uri="{FF2B5EF4-FFF2-40B4-BE49-F238E27FC236}">
                <a16:creationId xmlns:a16="http://schemas.microsoft.com/office/drawing/2014/main" id="{389C5DE5-4ACD-4A92-8672-09010C0329B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Θέση ημερομηνίας 3">
            <a:extLst>
              <a:ext uri="{FF2B5EF4-FFF2-40B4-BE49-F238E27FC236}">
                <a16:creationId xmlns:a16="http://schemas.microsoft.com/office/drawing/2014/main" id="{9D6FD40F-8CF7-480B-81BB-2F240DB7F9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Θέση υποσέλιδου 4">
            <a:extLst>
              <a:ext uri="{FF2B5EF4-FFF2-40B4-BE49-F238E27FC236}">
                <a16:creationId xmlns:a16="http://schemas.microsoft.com/office/drawing/2014/main" id="{295F2E92-FC81-4AEA-BBB9-E84000D4E8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/>
              <a:t>Η ΒΑΡΥΤΗΤΑ</a:t>
            </a:r>
          </a:p>
        </p:txBody>
      </p:sp>
      <p:sp>
        <p:nvSpPr>
          <p:cNvPr id="6" name="Θέση αριθμού διαφάνειας 5">
            <a:extLst>
              <a:ext uri="{FF2B5EF4-FFF2-40B4-BE49-F238E27FC236}">
                <a16:creationId xmlns:a16="http://schemas.microsoft.com/office/drawing/2014/main" id="{9F865745-D349-4FBF-ABFB-AF88769BC9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B60AD-3E0C-4C7B-ABD4-D0F5B40CE736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2754418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Κατακόρυφος τίτλος 1">
            <a:extLst>
              <a:ext uri="{FF2B5EF4-FFF2-40B4-BE49-F238E27FC236}">
                <a16:creationId xmlns:a16="http://schemas.microsoft.com/office/drawing/2014/main" id="{6DD76BC0-6EBC-4A76-AABB-50F88B2FDCF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Θέση κατακόρυφου κειμένου 2">
            <a:extLst>
              <a:ext uri="{FF2B5EF4-FFF2-40B4-BE49-F238E27FC236}">
                <a16:creationId xmlns:a16="http://schemas.microsoft.com/office/drawing/2014/main" id="{A4EBD0CD-6076-49E5-9A7C-96AE9994393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Θέση ημερομηνίας 3">
            <a:extLst>
              <a:ext uri="{FF2B5EF4-FFF2-40B4-BE49-F238E27FC236}">
                <a16:creationId xmlns:a16="http://schemas.microsoft.com/office/drawing/2014/main" id="{8DD9BE8B-FC80-4FC3-9EE3-FD78380AF8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Θέση υποσέλιδου 4">
            <a:extLst>
              <a:ext uri="{FF2B5EF4-FFF2-40B4-BE49-F238E27FC236}">
                <a16:creationId xmlns:a16="http://schemas.microsoft.com/office/drawing/2014/main" id="{F8B4A8C3-58D8-48C9-8AFC-F3971688F1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/>
              <a:t>Η ΒΑΡΥΤΗΤΑ</a:t>
            </a:r>
          </a:p>
        </p:txBody>
      </p:sp>
      <p:sp>
        <p:nvSpPr>
          <p:cNvPr id="6" name="Θέση αριθμού διαφάνειας 5">
            <a:extLst>
              <a:ext uri="{FF2B5EF4-FFF2-40B4-BE49-F238E27FC236}">
                <a16:creationId xmlns:a16="http://schemas.microsoft.com/office/drawing/2014/main" id="{1A6C05D3-BE98-41E3-80C8-9D3C3E9468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B60AD-3E0C-4C7B-ABD4-D0F5B40CE736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8062277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Τίτλος και περιεχό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821037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F79C5A94-C410-4391-B24E-76FEE67308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Θέση κειμένου 2">
            <a:extLst>
              <a:ext uri="{FF2B5EF4-FFF2-40B4-BE49-F238E27FC236}">
                <a16:creationId xmlns:a16="http://schemas.microsoft.com/office/drawing/2014/main" id="{2F4F9C59-813D-4B69-861A-0BBA47F161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</p:txBody>
      </p:sp>
      <p:sp>
        <p:nvSpPr>
          <p:cNvPr id="4" name="Θέση ημερομηνίας 3">
            <a:extLst>
              <a:ext uri="{FF2B5EF4-FFF2-40B4-BE49-F238E27FC236}">
                <a16:creationId xmlns:a16="http://schemas.microsoft.com/office/drawing/2014/main" id="{B46FB744-15C1-4EAB-9343-C3871ED7F8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Θέση υποσέλιδου 4">
            <a:extLst>
              <a:ext uri="{FF2B5EF4-FFF2-40B4-BE49-F238E27FC236}">
                <a16:creationId xmlns:a16="http://schemas.microsoft.com/office/drawing/2014/main" id="{DD132C45-BAA8-44BB-8B6C-53B58F4C6C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/>
              <a:t>Η ΒΑΡΥΤΗΤΑ</a:t>
            </a:r>
          </a:p>
        </p:txBody>
      </p:sp>
      <p:sp>
        <p:nvSpPr>
          <p:cNvPr id="6" name="Θέση αριθμού διαφάνειας 5">
            <a:extLst>
              <a:ext uri="{FF2B5EF4-FFF2-40B4-BE49-F238E27FC236}">
                <a16:creationId xmlns:a16="http://schemas.microsoft.com/office/drawing/2014/main" id="{42225403-2447-41A2-B35F-C2F05F806F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B60AD-3E0C-4C7B-ABD4-D0F5B40CE736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8024010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9084CD9D-9DDC-42DA-B326-1E0E5DB744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812CA09A-CB09-4966-B50C-B70DCD40614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Θέση περιεχομένου 3">
            <a:extLst>
              <a:ext uri="{FF2B5EF4-FFF2-40B4-BE49-F238E27FC236}">
                <a16:creationId xmlns:a16="http://schemas.microsoft.com/office/drawing/2014/main" id="{B6BA23CE-81AB-4D1B-9F37-D794CCFF0DA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5" name="Θέση ημερομηνίας 4">
            <a:extLst>
              <a:ext uri="{FF2B5EF4-FFF2-40B4-BE49-F238E27FC236}">
                <a16:creationId xmlns:a16="http://schemas.microsoft.com/office/drawing/2014/main" id="{2ED38632-64FD-4693-BD59-B071D575C7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υποσέλιδου 5">
            <a:extLst>
              <a:ext uri="{FF2B5EF4-FFF2-40B4-BE49-F238E27FC236}">
                <a16:creationId xmlns:a16="http://schemas.microsoft.com/office/drawing/2014/main" id="{A2112655-3115-4178-913F-FDF8ABE323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/>
              <a:t>Η ΒΑΡΥΤΗΤΑ</a:t>
            </a:r>
          </a:p>
        </p:txBody>
      </p:sp>
      <p:sp>
        <p:nvSpPr>
          <p:cNvPr id="7" name="Θέση αριθμού διαφάνειας 6">
            <a:extLst>
              <a:ext uri="{FF2B5EF4-FFF2-40B4-BE49-F238E27FC236}">
                <a16:creationId xmlns:a16="http://schemas.microsoft.com/office/drawing/2014/main" id="{C57F1F51-C784-4E5A-8663-73141B09A1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B60AD-3E0C-4C7B-ABD4-D0F5B40CE736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4190596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00FF4247-AC6D-402B-AF10-109389115E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Θέση κειμένου 2">
            <a:extLst>
              <a:ext uri="{FF2B5EF4-FFF2-40B4-BE49-F238E27FC236}">
                <a16:creationId xmlns:a16="http://schemas.microsoft.com/office/drawing/2014/main" id="{3B272CEC-9F0E-4021-9FE8-3A4A0913B4B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</p:txBody>
      </p:sp>
      <p:sp>
        <p:nvSpPr>
          <p:cNvPr id="4" name="Θέση περιεχομένου 3">
            <a:extLst>
              <a:ext uri="{FF2B5EF4-FFF2-40B4-BE49-F238E27FC236}">
                <a16:creationId xmlns:a16="http://schemas.microsoft.com/office/drawing/2014/main" id="{CD22AC79-6F01-4BBA-844C-F8C11B81510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5" name="Θέση κειμένου 4">
            <a:extLst>
              <a:ext uri="{FF2B5EF4-FFF2-40B4-BE49-F238E27FC236}">
                <a16:creationId xmlns:a16="http://schemas.microsoft.com/office/drawing/2014/main" id="{A4A859DF-48F7-4214-B243-9E86432B3B3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</p:txBody>
      </p:sp>
      <p:sp>
        <p:nvSpPr>
          <p:cNvPr id="6" name="Θέση περιεχομένου 5">
            <a:extLst>
              <a:ext uri="{FF2B5EF4-FFF2-40B4-BE49-F238E27FC236}">
                <a16:creationId xmlns:a16="http://schemas.microsoft.com/office/drawing/2014/main" id="{EC0B7980-8836-4E6C-A550-140C05632E4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7" name="Θέση ημερομηνίας 6">
            <a:extLst>
              <a:ext uri="{FF2B5EF4-FFF2-40B4-BE49-F238E27FC236}">
                <a16:creationId xmlns:a16="http://schemas.microsoft.com/office/drawing/2014/main" id="{BCBABF6A-AABD-413C-9B4D-5A47B800C2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8" name="Θέση υποσέλιδου 7">
            <a:extLst>
              <a:ext uri="{FF2B5EF4-FFF2-40B4-BE49-F238E27FC236}">
                <a16:creationId xmlns:a16="http://schemas.microsoft.com/office/drawing/2014/main" id="{45A703D8-5DF4-44D6-AF46-2C75218E34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/>
              <a:t>Η ΒΑΡΥΤΗΤΑ</a:t>
            </a:r>
          </a:p>
        </p:txBody>
      </p:sp>
      <p:sp>
        <p:nvSpPr>
          <p:cNvPr id="9" name="Θέση αριθμού διαφάνειας 8">
            <a:extLst>
              <a:ext uri="{FF2B5EF4-FFF2-40B4-BE49-F238E27FC236}">
                <a16:creationId xmlns:a16="http://schemas.microsoft.com/office/drawing/2014/main" id="{5E81A385-7040-4210-A8DF-14E71EC905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B60AD-3E0C-4C7B-ABD4-D0F5B40CE736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9926266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CA5F90A6-B58B-43CA-BF7D-56622F2F49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Θέση ημερομηνίας 2">
            <a:extLst>
              <a:ext uri="{FF2B5EF4-FFF2-40B4-BE49-F238E27FC236}">
                <a16:creationId xmlns:a16="http://schemas.microsoft.com/office/drawing/2014/main" id="{4A077AD2-F51B-4781-A38B-00F1C3AD5C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Θέση υποσέλιδου 3">
            <a:extLst>
              <a:ext uri="{FF2B5EF4-FFF2-40B4-BE49-F238E27FC236}">
                <a16:creationId xmlns:a16="http://schemas.microsoft.com/office/drawing/2014/main" id="{E67E23C5-65ED-43B7-8AA5-F96935D3D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/>
              <a:t>Η ΒΑΡΥΤΗΤΑ</a:t>
            </a:r>
          </a:p>
        </p:txBody>
      </p:sp>
      <p:sp>
        <p:nvSpPr>
          <p:cNvPr id="5" name="Θέση αριθμού διαφάνειας 4">
            <a:extLst>
              <a:ext uri="{FF2B5EF4-FFF2-40B4-BE49-F238E27FC236}">
                <a16:creationId xmlns:a16="http://schemas.microsoft.com/office/drawing/2014/main" id="{AC5CD183-75D2-43DD-9182-7727F14E20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B60AD-3E0C-4C7B-ABD4-D0F5B40CE736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958126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ημερομηνίας 1">
            <a:extLst>
              <a:ext uri="{FF2B5EF4-FFF2-40B4-BE49-F238E27FC236}">
                <a16:creationId xmlns:a16="http://schemas.microsoft.com/office/drawing/2014/main" id="{0B6E62BD-B5FB-4BE8-ACE3-E18B16366A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3" name="Θέση υποσέλιδου 2">
            <a:extLst>
              <a:ext uri="{FF2B5EF4-FFF2-40B4-BE49-F238E27FC236}">
                <a16:creationId xmlns:a16="http://schemas.microsoft.com/office/drawing/2014/main" id="{FA457DA5-0236-497B-AD25-FC81484564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/>
              <a:t>Η ΒΑΡΥΤΗΤΑ</a:t>
            </a:r>
          </a:p>
        </p:txBody>
      </p:sp>
      <p:sp>
        <p:nvSpPr>
          <p:cNvPr id="4" name="Θέση αριθμού διαφάνειας 3">
            <a:extLst>
              <a:ext uri="{FF2B5EF4-FFF2-40B4-BE49-F238E27FC236}">
                <a16:creationId xmlns:a16="http://schemas.microsoft.com/office/drawing/2014/main" id="{4F804D57-6E72-4F12-B735-6FEA015E38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B60AD-3E0C-4C7B-ABD4-D0F5B40CE736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2909703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D7F61CD2-6D58-4E29-865C-279B802894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A53637C4-8E73-4C8F-ADB8-268EF54F14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Θέση κειμένου 3">
            <a:extLst>
              <a:ext uri="{FF2B5EF4-FFF2-40B4-BE49-F238E27FC236}">
                <a16:creationId xmlns:a16="http://schemas.microsoft.com/office/drawing/2014/main" id="{4E3B714D-DD71-475D-9F43-59934419B4F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</p:txBody>
      </p:sp>
      <p:sp>
        <p:nvSpPr>
          <p:cNvPr id="5" name="Θέση ημερομηνίας 4">
            <a:extLst>
              <a:ext uri="{FF2B5EF4-FFF2-40B4-BE49-F238E27FC236}">
                <a16:creationId xmlns:a16="http://schemas.microsoft.com/office/drawing/2014/main" id="{5D523024-C725-4F13-9BCA-37E875EE55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υποσέλιδου 5">
            <a:extLst>
              <a:ext uri="{FF2B5EF4-FFF2-40B4-BE49-F238E27FC236}">
                <a16:creationId xmlns:a16="http://schemas.microsoft.com/office/drawing/2014/main" id="{A5BFC163-EAE0-4072-8AB6-CDB6948ED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/>
              <a:t>Η ΒΑΡΥΤΗΤΑ</a:t>
            </a:r>
          </a:p>
        </p:txBody>
      </p:sp>
      <p:sp>
        <p:nvSpPr>
          <p:cNvPr id="7" name="Θέση αριθμού διαφάνειας 6">
            <a:extLst>
              <a:ext uri="{FF2B5EF4-FFF2-40B4-BE49-F238E27FC236}">
                <a16:creationId xmlns:a16="http://schemas.microsoft.com/office/drawing/2014/main" id="{505CB928-6169-4104-9E93-64C8703723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B60AD-3E0C-4C7B-ABD4-D0F5B40CE736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7745492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35C85FFC-CC49-47E8-9E6B-6D1B765110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Θέση εικόνας 2">
            <a:extLst>
              <a:ext uri="{FF2B5EF4-FFF2-40B4-BE49-F238E27FC236}">
                <a16:creationId xmlns:a16="http://schemas.microsoft.com/office/drawing/2014/main" id="{31B04B4A-419B-456B-8907-52D72DE12D9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/>
          </a:p>
        </p:txBody>
      </p:sp>
      <p:sp>
        <p:nvSpPr>
          <p:cNvPr id="4" name="Θέση κειμένου 3">
            <a:extLst>
              <a:ext uri="{FF2B5EF4-FFF2-40B4-BE49-F238E27FC236}">
                <a16:creationId xmlns:a16="http://schemas.microsoft.com/office/drawing/2014/main" id="{2E3B0241-90DD-4FDD-85D3-9E5A0AF3846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</p:txBody>
      </p:sp>
      <p:sp>
        <p:nvSpPr>
          <p:cNvPr id="5" name="Θέση ημερομηνίας 4">
            <a:extLst>
              <a:ext uri="{FF2B5EF4-FFF2-40B4-BE49-F238E27FC236}">
                <a16:creationId xmlns:a16="http://schemas.microsoft.com/office/drawing/2014/main" id="{E215A87E-6312-4A40-85C0-C5BEB6401D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υποσέλιδου 5">
            <a:extLst>
              <a:ext uri="{FF2B5EF4-FFF2-40B4-BE49-F238E27FC236}">
                <a16:creationId xmlns:a16="http://schemas.microsoft.com/office/drawing/2014/main" id="{1DC50941-4595-4BBD-A9DE-C4D88D7144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/>
              <a:t>Η ΒΑΡΥΤΗΤΑ</a:t>
            </a:r>
          </a:p>
        </p:txBody>
      </p:sp>
      <p:sp>
        <p:nvSpPr>
          <p:cNvPr id="7" name="Θέση αριθμού διαφάνειας 6">
            <a:extLst>
              <a:ext uri="{FF2B5EF4-FFF2-40B4-BE49-F238E27FC236}">
                <a16:creationId xmlns:a16="http://schemas.microsoft.com/office/drawing/2014/main" id="{169ECED2-8741-46EE-9BF5-37FD6C6E67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B60AD-3E0C-4C7B-ABD4-D0F5B40CE736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7302595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τίτλου 1">
            <a:extLst>
              <a:ext uri="{FF2B5EF4-FFF2-40B4-BE49-F238E27FC236}">
                <a16:creationId xmlns:a16="http://schemas.microsoft.com/office/drawing/2014/main" id="{A668810B-BAE3-4374-BD2A-2857022033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Θέση κειμένου 2">
            <a:extLst>
              <a:ext uri="{FF2B5EF4-FFF2-40B4-BE49-F238E27FC236}">
                <a16:creationId xmlns:a16="http://schemas.microsoft.com/office/drawing/2014/main" id="{AC794B55-F6AD-41D6-8670-1B189CE614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Θέση ημερομηνίας 3">
            <a:extLst>
              <a:ext uri="{FF2B5EF4-FFF2-40B4-BE49-F238E27FC236}">
                <a16:creationId xmlns:a16="http://schemas.microsoft.com/office/drawing/2014/main" id="{9E00AD08-373E-4223-8BD0-A687E48BEDE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5" name="Θέση υποσέλιδου 4">
            <a:extLst>
              <a:ext uri="{FF2B5EF4-FFF2-40B4-BE49-F238E27FC236}">
                <a16:creationId xmlns:a16="http://schemas.microsoft.com/office/drawing/2014/main" id="{8EEEF5D2-09E3-48F1-82D7-92D440E6A86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l-GR"/>
              <a:t>Η ΒΑΡΥΤΗΤΑ</a:t>
            </a:r>
          </a:p>
        </p:txBody>
      </p:sp>
      <p:sp>
        <p:nvSpPr>
          <p:cNvPr id="6" name="Θέση αριθμού διαφάνειας 5">
            <a:extLst>
              <a:ext uri="{FF2B5EF4-FFF2-40B4-BE49-F238E27FC236}">
                <a16:creationId xmlns:a16="http://schemas.microsoft.com/office/drawing/2014/main" id="{1BC8796A-DED3-4796-BEC3-B75A747CCFA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5B60AD-3E0C-4C7B-ABD4-D0F5B40CE736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730591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B9C9BE65-11F5-46EC-B35D-248A9E3C153F}"/>
              </a:ext>
            </a:extLst>
          </p:cNvPr>
          <p:cNvSpPr>
            <a:spLocks noGrp="1"/>
          </p:cNvSpPr>
          <p:nvPr>
            <p:ph type="ctrTitle" idx="4294967295"/>
          </p:nvPr>
        </p:nvSpPr>
        <p:spPr>
          <a:xfrm>
            <a:off x="0" y="1196019"/>
            <a:ext cx="12192000" cy="1562829"/>
          </a:xfrm>
        </p:spPr>
        <p:txBody>
          <a:bodyPr>
            <a:normAutofit/>
          </a:bodyPr>
          <a:lstStyle/>
          <a:p>
            <a:pPr algn="ctr"/>
            <a:r>
              <a:rPr lang="el-GR" sz="4800" dirty="0"/>
              <a:t>ΠΛΗΡΟΦΟΡΙΚΗ</a:t>
            </a:r>
          </a:p>
        </p:txBody>
      </p:sp>
      <p:sp>
        <p:nvSpPr>
          <p:cNvPr id="3" name="Υπότιτλος 2">
            <a:extLst>
              <a:ext uri="{FF2B5EF4-FFF2-40B4-BE49-F238E27FC236}">
                <a16:creationId xmlns:a16="http://schemas.microsoft.com/office/drawing/2014/main" id="{2B3122D0-A27B-4409-ADE2-CFCB90B8E256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0" y="2622322"/>
            <a:ext cx="12192000" cy="1655762"/>
          </a:xfrm>
        </p:spPr>
        <p:txBody>
          <a:bodyPr anchor="ctr"/>
          <a:lstStyle/>
          <a:p>
            <a:pPr marL="0" indent="0" algn="ctr">
              <a:buNone/>
            </a:pPr>
            <a:r>
              <a:rPr lang="el-GR" dirty="0"/>
              <a:t>ΟΝΟΜΑ</a:t>
            </a:r>
            <a:r>
              <a:rPr lang="en-US" dirty="0"/>
              <a:t>: </a:t>
            </a:r>
            <a:r>
              <a:rPr lang="el-GR" dirty="0"/>
              <a:t>ΜΥΡΟΦΟΡΑ ΜΑΡΙΑ ΕΜΜΑΝΟΥΗΛΙΔΟΥ </a:t>
            </a:r>
          </a:p>
        </p:txBody>
      </p:sp>
      <p:sp>
        <p:nvSpPr>
          <p:cNvPr id="6" name="Θέση υποσέλιδου 5">
            <a:extLst>
              <a:ext uri="{FF2B5EF4-FFF2-40B4-BE49-F238E27FC236}">
                <a16:creationId xmlns:a16="http://schemas.microsoft.com/office/drawing/2014/main" id="{E2B264AA-0108-49A4-835F-BE739B0B0D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/>
              <a:t>Η ΒΑΡΥΤΗΤΑ</a:t>
            </a:r>
            <a:endParaRPr lang="el-GR" dirty="0"/>
          </a:p>
        </p:txBody>
      </p:sp>
      <p:sp>
        <p:nvSpPr>
          <p:cNvPr id="7" name="Θέση αριθμού διαφάνειας 6">
            <a:extLst>
              <a:ext uri="{FF2B5EF4-FFF2-40B4-BE49-F238E27FC236}">
                <a16:creationId xmlns:a16="http://schemas.microsoft.com/office/drawing/2014/main" id="{9FD4CD73-1A01-44A7-A1E0-915D67A427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l-GR"/>
              <a:t>1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8576145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B06C1F44-6611-42C7-BAE7-2F3D1CC9BD77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1211566"/>
            <a:ext cx="12192000" cy="518108"/>
          </a:xfrm>
          <a:noFill/>
          <a:ln>
            <a:noFill/>
          </a:ln>
        </p:spPr>
        <p:txBody>
          <a:bodyPr>
            <a:normAutofit fontScale="90000"/>
          </a:bodyPr>
          <a:lstStyle/>
          <a:p>
            <a:pPr algn="ctr"/>
            <a:r>
              <a:rPr lang="el-GR" sz="4000" b="1" dirty="0"/>
              <a:t>ΟΡΙΣΜΟΣ ΤΗΣ ΒΑΡΥΤΗΤΑΣ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5DD4C047-292F-4424-B4B6-E7F0A2A14E23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0" y="1470620"/>
            <a:ext cx="12192000" cy="3827521"/>
          </a:xfrm>
        </p:spPr>
        <p:txBody>
          <a:bodyPr/>
          <a:lstStyle/>
          <a:p>
            <a:pPr marL="0" indent="0" algn="just">
              <a:buNone/>
            </a:pPr>
            <a:r>
              <a:rPr lang="el-GR" dirty="0"/>
              <a:t> </a:t>
            </a:r>
          </a:p>
          <a:p>
            <a:pPr marL="0" indent="0" algn="just">
              <a:buNone/>
            </a:pPr>
            <a:r>
              <a:rPr lang="el-GR" dirty="0"/>
              <a:t>Στη φυσική, </a:t>
            </a:r>
            <a:r>
              <a:rPr lang="el-GR" b="1" dirty="0"/>
              <a:t>βαρύτητα</a:t>
            </a:r>
            <a:r>
              <a:rPr lang="el-GR" dirty="0"/>
              <a:t> ονομάζεται η ιδιότητα των υλικών σωμάτων να έλκουν και να έλκονται αμοιβαία με άλλα υλικά σώματα. Η δύναμη έλξης, που ονομάζεται </a:t>
            </a:r>
            <a:r>
              <a:rPr lang="el-GR" b="1" dirty="0"/>
              <a:t>βάρος</a:t>
            </a:r>
            <a:r>
              <a:rPr lang="el-GR" dirty="0"/>
              <a:t>, είναι μεγαλύτερη όταν τα σώματα είναι πλησιέστερα ή όταν έχουν μεγαλύτερη μάζα. Η βαρύτητα είναι μία από τις τέσσερις βασικές αλληλεπιδράσεις στη φύση. Οι άλλες τρεις είναι η ηλεκτρομαγνητική δύναμη, η ασθενής πυρηνική και η ισχυρή πυρηνική. Η βαρύτητα είναι η πιο αδύναμη από τις τέσσερις αλληλεπιδράσεις, αλλά δρα σε μεγάλες αποστάσεις και είναι πάντοτε ελκτική.</a:t>
            </a:r>
          </a:p>
        </p:txBody>
      </p:sp>
      <p:sp>
        <p:nvSpPr>
          <p:cNvPr id="4" name="Θέση υποσέλιδου 3">
            <a:extLst>
              <a:ext uri="{FF2B5EF4-FFF2-40B4-BE49-F238E27FC236}">
                <a16:creationId xmlns:a16="http://schemas.microsoft.com/office/drawing/2014/main" id="{23F44D93-C7BB-4967-AF14-B5C1E3F26F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/>
              <a:t>Η ΒΑΡΥΤΗΤΑ</a:t>
            </a:r>
            <a:endParaRPr lang="el-GR" dirty="0"/>
          </a:p>
        </p:txBody>
      </p:sp>
      <p:sp>
        <p:nvSpPr>
          <p:cNvPr id="5" name="Θέση αριθμού διαφάνειας 4">
            <a:extLst>
              <a:ext uri="{FF2B5EF4-FFF2-40B4-BE49-F238E27FC236}">
                <a16:creationId xmlns:a16="http://schemas.microsoft.com/office/drawing/2014/main" id="{1722FB9B-B8D2-4B55-ADDA-F76544CF47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2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1448840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A2FC0F99-7058-4C86-9D81-6AFDC3E79CC3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1204856"/>
            <a:ext cx="12192000" cy="485832"/>
          </a:xfrm>
          <a:ln>
            <a:noFill/>
          </a:ln>
        </p:spPr>
        <p:txBody>
          <a:bodyPr>
            <a:normAutofit fontScale="90000"/>
          </a:bodyPr>
          <a:lstStyle/>
          <a:p>
            <a:pPr algn="ctr"/>
            <a:r>
              <a:rPr lang="el-GR" dirty="0"/>
              <a:t>Η ΑΝΑΚΑΛΥΨΗ ΤΗΣ ΒΑΡΥΤΗΤΑΣ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C538C008-BD40-43DE-A213-20E83BC235D1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-1" y="1825625"/>
            <a:ext cx="12191999" cy="3377746"/>
          </a:xfrm>
        </p:spPr>
        <p:txBody>
          <a:bodyPr/>
          <a:lstStyle/>
          <a:p>
            <a:pPr marL="0" indent="0" algn="just">
              <a:buNone/>
            </a:pPr>
            <a:r>
              <a:rPr lang="el-GR" dirty="0"/>
              <a:t>Εργαζόμενος πάνω σε αυτή την ιδέα, το 1687 ο Άγγλος μαθηματικός Σερ Ισαάκ </a:t>
            </a:r>
            <a:r>
              <a:rPr lang="el-GR" dirty="0" err="1"/>
              <a:t>Νεύτων</a:t>
            </a:r>
            <a:r>
              <a:rPr lang="el-GR" dirty="0"/>
              <a:t> (</a:t>
            </a:r>
            <a:r>
              <a:rPr lang="el-GR" dirty="0" err="1"/>
              <a:t>Sir</a:t>
            </a:r>
            <a:r>
              <a:rPr lang="el-GR" dirty="0"/>
              <a:t> </a:t>
            </a:r>
            <a:r>
              <a:rPr lang="el-GR" dirty="0" err="1"/>
              <a:t>Isaac</a:t>
            </a:r>
            <a:r>
              <a:rPr lang="el-GR" dirty="0"/>
              <a:t> </a:t>
            </a:r>
            <a:r>
              <a:rPr lang="el-GR" dirty="0" err="1"/>
              <a:t>Newton</a:t>
            </a:r>
            <a:r>
              <a:rPr lang="el-GR" dirty="0"/>
              <a:t>) δημοσίευσε το διάσημο έργο του "</a:t>
            </a:r>
            <a:r>
              <a:rPr lang="en-US" dirty="0"/>
              <a:t>Principia</a:t>
            </a:r>
            <a:r>
              <a:rPr lang="el-GR" dirty="0"/>
              <a:t>", στο οποίο και διατυπώθηκε το πρώτο αξίωμα για την βαρύτητα, το οποίο είχε παγκόσμια ισχύ γραμμένο στη λατινική γλώσσα. Όπως το έθεσε ο ίδιος, "Συμπέρανα ότι οι δυνάμεις που συγκρατούν τους πλανήτες στην τροχιά τους πρέπει να είναι αντιστρόφως (ανάλογες) ως προς τα τετράγωνα των αποστάσεων από τα κέντρα γύρω από τα οποία περιφέρονται"</a:t>
            </a:r>
            <a:r>
              <a:rPr lang="en-US" dirty="0"/>
              <a:t>.</a:t>
            </a:r>
            <a:endParaRPr lang="el-GR" dirty="0"/>
          </a:p>
        </p:txBody>
      </p:sp>
      <p:sp>
        <p:nvSpPr>
          <p:cNvPr id="4" name="Θέση υποσέλιδου 3">
            <a:extLst>
              <a:ext uri="{FF2B5EF4-FFF2-40B4-BE49-F238E27FC236}">
                <a16:creationId xmlns:a16="http://schemas.microsoft.com/office/drawing/2014/main" id="{D92ABA98-BB68-4D41-8A21-75246362BB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/>
              <a:t>Η ΒΑΡΥΤΗΤΑ</a:t>
            </a:r>
            <a:endParaRPr lang="el-GR" dirty="0"/>
          </a:p>
        </p:txBody>
      </p:sp>
      <p:sp>
        <p:nvSpPr>
          <p:cNvPr id="5" name="Θέση αριθμού διαφάνειας 4">
            <a:extLst>
              <a:ext uri="{FF2B5EF4-FFF2-40B4-BE49-F238E27FC236}">
                <a16:creationId xmlns:a16="http://schemas.microsoft.com/office/drawing/2014/main" id="{6B130D32-CC5C-4FCE-9218-1E63C2F4F6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3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13105654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1ED3EAA3-6744-473A-B62D-FB744F3FCAA0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1214978"/>
            <a:ext cx="12192000" cy="506246"/>
          </a:xfrm>
          <a:ln>
            <a:noFill/>
          </a:ln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         </a:t>
            </a:r>
            <a:r>
              <a:rPr lang="el-GR" dirty="0"/>
              <a:t>Η ΕΠΙΔΡΑΣΗ ΤΗΣ ΒΑΡΥΤΗΤΑΣ ΣΤΗΝ ΖΩΗ ΜΑΣ </a:t>
            </a:r>
          </a:p>
        </p:txBody>
      </p:sp>
      <p:sp>
        <p:nvSpPr>
          <p:cNvPr id="4" name="Θέση υποσέλιδου 3">
            <a:extLst>
              <a:ext uri="{FF2B5EF4-FFF2-40B4-BE49-F238E27FC236}">
                <a16:creationId xmlns:a16="http://schemas.microsoft.com/office/drawing/2014/main" id="{6E5A1141-07EB-43E0-AA2B-15A817518F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/>
              <a:t>Η ΒΑΡΥΤΗΤΑ</a:t>
            </a:r>
            <a:endParaRPr lang="el-GR" dirty="0"/>
          </a:p>
        </p:txBody>
      </p:sp>
      <p:sp>
        <p:nvSpPr>
          <p:cNvPr id="5" name="Θέση αριθμού διαφάνειας 4">
            <a:extLst>
              <a:ext uri="{FF2B5EF4-FFF2-40B4-BE49-F238E27FC236}">
                <a16:creationId xmlns:a16="http://schemas.microsoft.com/office/drawing/2014/main" id="{7A08A7A2-F843-4402-88DD-0FE4C8DEF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4</a:t>
            </a:r>
            <a:endParaRPr lang="el-GR" dirty="0"/>
          </a:p>
        </p:txBody>
      </p:sp>
      <p:graphicFrame>
        <p:nvGraphicFramePr>
          <p:cNvPr id="8" name="Διάγραμμα 7">
            <a:extLst>
              <a:ext uri="{FF2B5EF4-FFF2-40B4-BE49-F238E27FC236}">
                <a16:creationId xmlns:a16="http://schemas.microsoft.com/office/drawing/2014/main" id="{4D742510-3D44-4D73-89C3-F266FFCE706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99490455"/>
              </p:ext>
            </p:extLst>
          </p:nvPr>
        </p:nvGraphicFramePr>
        <p:xfrm>
          <a:off x="0" y="1807285"/>
          <a:ext cx="12192000" cy="36360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732395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61613AFB-D009-4C38-BECE-0397358C70E7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" y="1200538"/>
            <a:ext cx="12191999" cy="542202"/>
          </a:xfrm>
          <a:ln>
            <a:noFill/>
          </a:ln>
        </p:spPr>
        <p:txBody>
          <a:bodyPr>
            <a:normAutofit fontScale="90000"/>
          </a:bodyPr>
          <a:lstStyle/>
          <a:p>
            <a:pPr algn="ctr"/>
            <a:r>
              <a:rPr lang="el-GR" dirty="0"/>
              <a:t>ΒΑΡΥΤΗΤΑ ΣΤΗ ΣΕΛΗΝΗ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173E1EA1-AA95-4253-824B-C178E8A64662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0" y="1825625"/>
            <a:ext cx="12192000" cy="3399518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el-GR" dirty="0"/>
              <a:t>Η </a:t>
            </a:r>
            <a:r>
              <a:rPr lang="el-GR" b="1" dirty="0"/>
              <a:t>Σελήνη</a:t>
            </a:r>
            <a:r>
              <a:rPr lang="el-GR" dirty="0"/>
              <a:t> είναι ο μοναδικός φυσικός δορυφόρος της Γης και ο πέμπτος μεγαλύτερος φυσικός δορυφόρος του ηλιακού συστήματος. Πήρε το όνομά του από την Σελήνη, αρχαιοελληνική θεά του δορυφόρου αυτού. Λέγεται επίσης και </a:t>
            </a:r>
            <a:r>
              <a:rPr lang="el-GR" b="1" dirty="0"/>
              <a:t>«Φεγγάρι»</a:t>
            </a:r>
            <a:r>
              <a:rPr lang="el-GR" dirty="0"/>
              <a:t> στη δημοτική γλώσσα, λιγότερο επίσημα ή ποιητικά. Είναι το φωτεινότερο σώμα στην ουράνια σφαίρα μετά τον Ήλιο, επειδή είναι και το κοντινότερο στη Γη ουράνιο σώμα. Εξαιτίας αυτής της εγγύτητας, η Σελήνη ασκεί ισχυρή </a:t>
            </a:r>
            <a:r>
              <a:rPr lang="el-GR" dirty="0" err="1"/>
              <a:t>βαρυτική</a:t>
            </a:r>
            <a:r>
              <a:rPr lang="el-GR" dirty="0"/>
              <a:t> επίδραση στη Γη (παλιρροϊκή αλληλεπίδραση), προκαλώντας φαινόμενα όπως οι παλίρροιες, αλλά και επηρεάζοντας τον άξονα περιστροφής της.</a:t>
            </a:r>
          </a:p>
          <a:p>
            <a:pPr marL="0" indent="0" algn="just">
              <a:buNone/>
            </a:pPr>
            <a:br>
              <a:rPr lang="el-GR" dirty="0"/>
            </a:br>
            <a:endParaRPr lang="el-GR" dirty="0"/>
          </a:p>
        </p:txBody>
      </p:sp>
      <p:sp>
        <p:nvSpPr>
          <p:cNvPr id="4" name="Θέση υποσέλιδου 3">
            <a:extLst>
              <a:ext uri="{FF2B5EF4-FFF2-40B4-BE49-F238E27FC236}">
                <a16:creationId xmlns:a16="http://schemas.microsoft.com/office/drawing/2014/main" id="{F0AC1CEA-038B-4AD6-A068-81B6BD9CC0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/>
              <a:t>Η ΒΑΡΥΤΗΤΑ</a:t>
            </a:r>
            <a:endParaRPr lang="el-GR" dirty="0"/>
          </a:p>
        </p:txBody>
      </p:sp>
      <p:sp>
        <p:nvSpPr>
          <p:cNvPr id="5" name="Θέση αριθμού διαφάνειας 4">
            <a:extLst>
              <a:ext uri="{FF2B5EF4-FFF2-40B4-BE49-F238E27FC236}">
                <a16:creationId xmlns:a16="http://schemas.microsoft.com/office/drawing/2014/main" id="{BF161CBB-1704-49EF-9A40-1396E5773B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5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24683856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12645223-E291-47A2-9ED7-75C8F57B7145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" y="1181655"/>
            <a:ext cx="12191999" cy="553561"/>
          </a:xfrm>
        </p:spPr>
        <p:txBody>
          <a:bodyPr>
            <a:normAutofit fontScale="90000"/>
          </a:bodyPr>
          <a:lstStyle/>
          <a:p>
            <a:pPr algn="ctr"/>
            <a:r>
              <a:rPr lang="el-GR" dirty="0"/>
              <a:t>ΕΠΙΛΟΓΟΣ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E384D3D7-AEB6-45C0-9E7D-776C15F76C24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0" y="1825625"/>
            <a:ext cx="12192000" cy="553561"/>
          </a:xfrm>
        </p:spPr>
        <p:txBody>
          <a:bodyPr/>
          <a:lstStyle/>
          <a:p>
            <a:pPr marL="0" indent="0" algn="ctr">
              <a:buNone/>
            </a:pPr>
            <a:r>
              <a:rPr lang="el-GR" dirty="0"/>
              <a:t> ΣΑΣ ΕΥΧΑΡΙΣΤΩ!!!</a:t>
            </a:r>
          </a:p>
          <a:p>
            <a:pPr marL="0" indent="0" algn="ctr">
              <a:buNone/>
            </a:pPr>
            <a:endParaRPr lang="el-GR" dirty="0"/>
          </a:p>
        </p:txBody>
      </p:sp>
      <p:pic>
        <p:nvPicPr>
          <p:cNvPr id="9" name="Εικόνα 8">
            <a:extLst>
              <a:ext uri="{FF2B5EF4-FFF2-40B4-BE49-F238E27FC236}">
                <a16:creationId xmlns:a16="http://schemas.microsoft.com/office/drawing/2014/main" id="{6E1E1BBE-125F-4B0E-8AAB-CB62C92F405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5378" y="2379186"/>
            <a:ext cx="6191250" cy="3609975"/>
          </a:xfrm>
          <a:prstGeom prst="rect">
            <a:avLst/>
          </a:prstGeom>
        </p:spPr>
      </p:pic>
      <p:sp>
        <p:nvSpPr>
          <p:cNvPr id="10" name="Θέση υποσέλιδου 9">
            <a:extLst>
              <a:ext uri="{FF2B5EF4-FFF2-40B4-BE49-F238E27FC236}">
                <a16:creationId xmlns:a16="http://schemas.microsoft.com/office/drawing/2014/main" id="{D214F13C-F93C-4F67-9457-3B7A3A7E22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/>
              <a:t>Η ΒΑΡΥΤΗΤΑ</a:t>
            </a:r>
            <a:endParaRPr lang="el-GR" dirty="0"/>
          </a:p>
        </p:txBody>
      </p:sp>
      <p:sp>
        <p:nvSpPr>
          <p:cNvPr id="11" name="Θέση αριθμού διαφάνειας 10">
            <a:extLst>
              <a:ext uri="{FF2B5EF4-FFF2-40B4-BE49-F238E27FC236}">
                <a16:creationId xmlns:a16="http://schemas.microsoft.com/office/drawing/2014/main" id="{F9AB760B-A01A-4B21-A181-00D7C96398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6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14393104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theme1.xml><?xml version="1.0" encoding="utf-8"?>
<a:theme xmlns:a="http://schemas.openxmlformats.org/drawingml/2006/main" name="Θέμα του Office">
  <a:themeElements>
    <a:clrScheme name="Διαβάθμιση του γκρι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278</TotalTime>
  <Words>70</Words>
  <Application>Microsoft Office PowerPoint</Application>
  <PresentationFormat>Ευρεία οθόνη</PresentationFormat>
  <Paragraphs>30</Paragraphs>
  <Slides>6</Slides>
  <Notes>0</Notes>
  <HiddenSlides>0</HiddenSlides>
  <MMClips>0</MMClips>
  <ScaleCrop>false</ScaleCrop>
  <HeadingPairs>
    <vt:vector size="6" baseType="variant">
      <vt:variant>
        <vt:lpstr>Γραμματοσειρές που χρησιμοποιούνται</vt:lpstr>
      </vt:variant>
      <vt:variant>
        <vt:i4>3</vt:i4>
      </vt:variant>
      <vt:variant>
        <vt:lpstr>Θέμα</vt:lpstr>
      </vt:variant>
      <vt:variant>
        <vt:i4>1</vt:i4>
      </vt:variant>
      <vt:variant>
        <vt:lpstr>Τίτλοι διαφανειών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Θέμα του Office</vt:lpstr>
      <vt:lpstr>ΠΛΗΡΟΦΟΡΙΚΗ</vt:lpstr>
      <vt:lpstr>ΟΡΙΣΜΟΣ ΤΗΣ ΒΑΡΥΤΗΤΑΣ</vt:lpstr>
      <vt:lpstr>Η ΑΝΑΚΑΛΥΨΗ ΤΗΣ ΒΑΡΥΤΗΤΑΣ</vt:lpstr>
      <vt:lpstr>         Η ΕΠΙΔΡΑΣΗ ΤΗΣ ΒΑΡΥΤΗΤΑΣ ΣΤΗΝ ΖΩΗ ΜΑΣ </vt:lpstr>
      <vt:lpstr>ΒΑΡΥΤΗΤΑ ΣΤΗ ΣΕΛΗΝΗ</vt:lpstr>
      <vt:lpstr>ΕΠΙΛΟΓΟΣ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ΠΛΗΡΟΦΟΡΙΚΗ</dc:title>
  <dc:creator>user</dc:creator>
  <cp:lastModifiedBy>user</cp:lastModifiedBy>
  <cp:revision>19</cp:revision>
  <dcterms:created xsi:type="dcterms:W3CDTF">2018-04-16T18:28:26Z</dcterms:created>
  <dcterms:modified xsi:type="dcterms:W3CDTF">2018-04-23T14:58:53Z</dcterms:modified>
</cp:coreProperties>
</file>